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AÇA" initials="G" lastIdx="3" clrIdx="0"/>
  <p:cmAuthor id="1" name="Windows User" initials="WU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33" autoAdjust="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0B16B-216B-46FA-B600-A8F662DC9EA5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32F1D-6147-4A1A-B1E1-2709DE72FDAB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4660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32F1D-6147-4A1A-B1E1-2709DE72FDAB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1800" y="1556792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TEXTO POÉTICO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1772816"/>
            <a:ext cx="67322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No texto poético, é também comum surgirem vários elementos do mesmo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campo lexical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11560" y="2852936"/>
            <a:ext cx="295100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nverno é…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eve a cair,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ento a soprar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chuva a pingar.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oupas quentinhas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oite de Natal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 Reis e o Carnaval.</a:t>
            </a:r>
          </a:p>
        </p:txBody>
      </p:sp>
      <p:pic>
        <p:nvPicPr>
          <p:cNvPr id="4" name="Imagem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96952"/>
            <a:ext cx="3708132" cy="186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95536" y="5517232"/>
            <a:ext cx="3110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Campo lexical – 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Inverno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39552" y="6021288"/>
            <a:ext cx="70120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neve / vento / chuva / roupa quente / Natal / Dia de Reis</a:t>
            </a: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3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1628800"/>
            <a:ext cx="78123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texto poético resulta com frequência da reflexão sobre aspetos da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vida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e do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mundo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3" name="Rectângulo 2"/>
          <p:cNvSpPr/>
          <p:nvPr/>
        </p:nvSpPr>
        <p:spPr>
          <a:xfrm>
            <a:off x="251520" y="2420888"/>
            <a:ext cx="4608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É, sobretudo, uma visão especial daquilo que nos rodeia, dando atenção a pormenores simples, mas importantes para quem observa.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9861" y="4221088"/>
            <a:ext cx="2168054" cy="216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844824"/>
            <a:ext cx="76328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-Bold"/>
              </a:rPr>
              <a:t>Quando escrevemos um poema, exprimimos os nossos sentimentos e podemos aprofundar aquilo que acontece no nosso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Akkurat-Bold"/>
              </a:rPr>
              <a:t>mundo interior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-Bold"/>
              </a:rPr>
              <a:t>.</a:t>
            </a:r>
            <a:endParaRPr kumimoji="0" lang="pt-PT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3782" y="2996952"/>
            <a:ext cx="2366846" cy="353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1520" y="1700808"/>
            <a:ext cx="784887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poema é, então, um texto com bastante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expressividade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concentrando sensações, ideias e emoções.</a:t>
            </a: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979712" y="2780928"/>
            <a:ext cx="401738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Sei de um ninho.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o ninho tem um ovo.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o ovo tem lá dentro um passarinho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Novo.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Mas escusam de me atentar: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Nem o tiro, nem o ensino.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Quero ser um bom menino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guardar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Este segredo comigo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ter depois um amigo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Que faça o pino</a:t>
            </a:r>
            <a:b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voar... 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5364088" y="6021288"/>
            <a:ext cx="14401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(Miguel Torga)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7" grpId="1"/>
      <p:bldP spid="39938" grpId="0"/>
      <p:bldP spid="39938" grpId="1"/>
      <p:bldP spid="39940" grpId="0"/>
      <p:bldP spid="3994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28800"/>
            <a:ext cx="79198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texto poético, ou poema, expressa essencialmente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emoções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pensamentos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ou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ideias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um </a:t>
            </a:r>
            <a:r>
              <a:rPr lang="pt-PT" sz="22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locutor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ou </a:t>
            </a:r>
            <a:r>
              <a:rPr lang="pt-PT" sz="22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enunciador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10" name="Imagem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8896" y="2852936"/>
            <a:ext cx="2596698" cy="3653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9" y="1916832"/>
            <a:ext cx="712879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locutor comunica, através do poema, com os interlocutores, os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leitores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transmitindo-lhes, muitas vezes, sensações, recordações, sonhos ou dúvidas.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95536" y="3573016"/>
            <a:ext cx="32403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leitura do texto poético pode levar a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várias interpretações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pois trata-se de um texto muito rico em imagens e contrastes inesperados.</a:t>
            </a:r>
          </a:p>
        </p:txBody>
      </p:sp>
      <p:pic>
        <p:nvPicPr>
          <p:cNvPr id="7" name="Imagem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4841" y="3212976"/>
            <a:ext cx="3928143" cy="274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772816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Os escritores de poemas, os </a:t>
            </a:r>
            <a:r>
              <a:rPr lang="pt-PT" sz="20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poetas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sentem alguma liberdade na escrita de um texto poético, brincando com os sons, com as palavras e com as frases.</a:t>
            </a:r>
            <a:endParaRPr lang="pt-PT" dirty="0">
              <a:solidFill>
                <a:schemeClr val="bg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2927673"/>
            <a:ext cx="3350005" cy="341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772816"/>
            <a:ext cx="712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Nos seus poemas, usam bastantes </a:t>
            </a:r>
            <a:r>
              <a:rPr lang="pt-PT" sz="20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recursos retóricos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pt-PT" sz="2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2564904"/>
            <a:ext cx="16137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Enumeração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95736" y="2420888"/>
            <a:ext cx="4239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“É urgente destruir certas palavras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Ódio, solidão e crueldade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.”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5536" y="3501008"/>
            <a:ext cx="18253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Personificação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195736" y="3429000"/>
            <a:ext cx="32800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ondas beijando a areia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a lua beijando o mar!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4653136"/>
            <a:ext cx="16217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Comparação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2051720" y="4365104"/>
            <a:ext cx="333617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“O mundo pula e avança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Como bola colorida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Nas mãos de uma criança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.”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467544" y="5661248"/>
            <a:ext cx="11985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Metáfora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763688" y="5661248"/>
            <a:ext cx="48301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kumimoji="0" lang="pt-PT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Amigo é um sorriso de boca em boca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…”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043608" y="6309320"/>
            <a:ext cx="61589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(Eugénio de Andrade, Casimiro de Abreu, António Gedeão, Alexandre </a:t>
            </a:r>
            <a:r>
              <a:rPr kumimoji="0" 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O’Neill</a:t>
            </a: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553" grpId="0"/>
      <p:bldP spid="23554" grpId="0"/>
      <p:bldP spid="23555" grpId="0"/>
      <p:bldP spid="23556" grpId="0"/>
      <p:bldP spid="9" grpId="0"/>
      <p:bldP spid="23558" grpId="0"/>
      <p:bldP spid="23559" grpId="0"/>
      <p:bldP spid="23560" grpId="0"/>
      <p:bldP spid="235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1988840"/>
            <a:ext cx="309634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poema é escrito em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verso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 O verso é cada linha de um poema.</a:t>
            </a:r>
          </a:p>
        </p:txBody>
      </p:sp>
      <p:sp>
        <p:nvSpPr>
          <p:cNvPr id="4" name="Rectângulo 3"/>
          <p:cNvSpPr/>
          <p:nvPr/>
        </p:nvSpPr>
        <p:spPr>
          <a:xfrm>
            <a:off x="395536" y="3861048"/>
            <a:ext cx="31683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Cada conjunto de versos, separado dos outros conjuntos de versos por um espaço em branco, chama-se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estrofe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995936" y="1628800"/>
            <a:ext cx="295232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Brancas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Azuis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Amarelas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pretas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Brincam na luz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belas borboletas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Borboletas brancas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São alegres e francas.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Borboletas azuis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Gostam muito de luz.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amarelinhas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São tão bonitinhas!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 as pretas, então...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Oh, que escuridão!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5220072" y="6309320"/>
            <a:ext cx="293112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(As Borboletas, Vinicius de Moraes)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Chaveta à direita 9"/>
          <p:cNvSpPr/>
          <p:nvPr/>
        </p:nvSpPr>
        <p:spPr>
          <a:xfrm>
            <a:off x="6372200" y="3645024"/>
            <a:ext cx="360040" cy="576064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6804248" y="3717032"/>
            <a:ext cx="990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estrofe</a:t>
            </a:r>
            <a:endParaRPr lang="pt-PT" dirty="0"/>
          </a:p>
        </p:txBody>
      </p:sp>
      <p:sp>
        <p:nvSpPr>
          <p:cNvPr id="13" name="Chaveta à direita 12"/>
          <p:cNvSpPr/>
          <p:nvPr/>
        </p:nvSpPr>
        <p:spPr>
          <a:xfrm>
            <a:off x="5076056" y="1700808"/>
            <a:ext cx="288032" cy="216024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ctângulo 13"/>
          <p:cNvSpPr/>
          <p:nvPr/>
        </p:nvSpPr>
        <p:spPr>
          <a:xfrm>
            <a:off x="5508104" y="1628800"/>
            <a:ext cx="814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verso</a:t>
            </a:r>
            <a:endParaRPr lang="pt-PT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4" grpId="0"/>
      <p:bldP spid="25603" grpId="0"/>
      <p:bldP spid="25604" grpId="0"/>
      <p:bldP spid="10" grpId="0" animBg="1"/>
      <p:bldP spid="12" grpId="0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700808"/>
            <a:ext cx="75608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Por ser escrito em verso, o texto poético tem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ritmo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musicalidade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6100" y="2492896"/>
            <a:ext cx="3219409" cy="307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1520" y="5733256"/>
            <a:ext cx="748883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MinionPro-Regular" charset="0"/>
              </a:rPr>
              <a:t>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MinionPro-Bold" charset="0"/>
              </a:rPr>
              <a:t>natureza musical do poema deve-se, em muitos casos, ao uso da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Calibri" pitchFamily="34" charset="0"/>
                <a:cs typeface="MinionPro-Bold" charset="0"/>
              </a:rPr>
              <a:t>rima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MinionPro-Bold" charset="0"/>
              </a:rPr>
              <a:t>.</a:t>
            </a:r>
            <a:endParaRPr kumimoji="0" lang="pt-PT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772816"/>
            <a:ext cx="727280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rima é 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semelhança de sons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a partir da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vogal da sílaba tónica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das palavras, sobretudo no final dos versos.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23528" y="3573016"/>
            <a:ext cx="35317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Dias são dias, e noites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São noites e não dormi...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Os dias a não te ver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noites pensando em ti.</a:t>
            </a:r>
          </a:p>
        </p:txBody>
      </p:sp>
      <p:sp>
        <p:nvSpPr>
          <p:cNvPr id="4" name="Rectângulo 3"/>
          <p:cNvSpPr/>
          <p:nvPr/>
        </p:nvSpPr>
        <p:spPr>
          <a:xfrm>
            <a:off x="3995936" y="2636912"/>
            <a:ext cx="2576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Versos que rimam: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4572000" y="2996952"/>
            <a:ext cx="3204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São noites e não dormi...</a:t>
            </a:r>
          </a:p>
          <a:p>
            <a:pPr lvl="0"/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As noites pensando em ti.</a:t>
            </a:r>
          </a:p>
        </p:txBody>
      </p:sp>
      <p:sp>
        <p:nvSpPr>
          <p:cNvPr id="7" name="Chaveta à direita 6"/>
          <p:cNvSpPr/>
          <p:nvPr/>
        </p:nvSpPr>
        <p:spPr>
          <a:xfrm>
            <a:off x="3707904" y="2708920"/>
            <a:ext cx="288032" cy="3744416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ctângulo 7"/>
          <p:cNvSpPr/>
          <p:nvPr/>
        </p:nvSpPr>
        <p:spPr>
          <a:xfrm>
            <a:off x="3995936" y="3717032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Sílaba tónica: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644008" y="3933056"/>
            <a:ext cx="681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mi-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-ti-</a:t>
            </a:r>
            <a:endParaRPr lang="pt-PT" dirty="0" smtClean="0">
              <a:solidFill>
                <a:srgbClr val="7030A0"/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3995936" y="4653136"/>
            <a:ext cx="4055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Vogal/ditongo da sílaba tónica: 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4788024" y="4941168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-i-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4067944" y="530120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Semelhança de sons a partir da vogal da sílaba tónica: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4716016" y="5877272"/>
            <a:ext cx="888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dorm</a:t>
            </a:r>
            <a:r>
              <a:rPr lang="pt-PT" u="sng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</a:p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pt-PT" u="sng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pt-PT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4" grpId="0"/>
      <p:bldP spid="5" grpId="0"/>
      <p:bldP spid="7" grpId="0" animBg="1"/>
      <p:bldP spid="8" grpId="0"/>
      <p:bldP spid="2970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79512" y="1916832"/>
            <a:ext cx="40007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Baila o trigo quando há vento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Baila porque o vento o toca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Também baila o pensamento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Quando o coração provoca.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355976" y="1844824"/>
            <a:ext cx="2576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Versos que rimam: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4716016" y="2204864"/>
            <a:ext cx="3382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Baila porque o vento o toca</a:t>
            </a:r>
          </a:p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Quando o coração provoca.</a:t>
            </a:r>
            <a:endParaRPr lang="pt-PT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4139952" y="3068960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Sílaba tónica: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364088" y="3429000"/>
            <a:ext cx="6622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to-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-vo-</a:t>
            </a:r>
            <a:endParaRPr lang="pt-PT" dirty="0" smtClean="0">
              <a:solidFill>
                <a:srgbClr val="7030A0"/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4067944" y="4149080"/>
            <a:ext cx="4055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Vogal/ditongo da sílaba tónica: 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5364088" y="4509120"/>
            <a:ext cx="532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-o-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4067944" y="494116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Semelhança de sons a partir da vogal da sílaba tónica:</a:t>
            </a:r>
            <a:endParaRPr lang="pt-PT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5220072" y="5661248"/>
            <a:ext cx="109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pt-PT" u="sng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oca</a:t>
            </a:r>
          </a:p>
          <a:p>
            <a:r>
              <a:rPr lang="pt-PT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prov</a:t>
            </a:r>
            <a:r>
              <a:rPr lang="pt-PT" u="sng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oca</a:t>
            </a:r>
            <a:endParaRPr lang="pt-PT" u="sng" dirty="0" smtClean="0">
              <a:solidFill>
                <a:srgbClr val="7030A0"/>
              </a:solidFill>
            </a:endParaRPr>
          </a:p>
        </p:txBody>
      </p:sp>
      <p:pic>
        <p:nvPicPr>
          <p:cNvPr id="15" name="Imagem 1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654857"/>
            <a:ext cx="2604318" cy="2579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5536" y="6381328"/>
            <a:ext cx="37315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-Bold"/>
              </a:rPr>
              <a:t>(Quadras ao Gosto Popular, Fernando Pessoa)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4" grpId="0"/>
      <p:bldP spid="5" grpId="0"/>
      <p:bldP spid="8" grpId="0"/>
      <p:bldP spid="29700" grpId="0"/>
      <p:bldP spid="11" grpId="0"/>
      <p:bldP spid="12" grpId="0"/>
      <p:bldP spid="13" grpId="0"/>
      <p:bldP spid="14" grpId="0"/>
      <p:bldP spid="337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634</Words>
  <Application>Microsoft Office PowerPoint</Application>
  <PresentationFormat>On-screen Show (4:3)</PresentationFormat>
  <Paragraphs>108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lborges</dc:creator>
  <cp:lastModifiedBy>Mario Ferreira - AccountAdmin</cp:lastModifiedBy>
  <cp:revision>51</cp:revision>
  <dcterms:created xsi:type="dcterms:W3CDTF">2011-03-10T10:15:49Z</dcterms:created>
  <dcterms:modified xsi:type="dcterms:W3CDTF">2011-08-08T09:02:07Z</dcterms:modified>
</cp:coreProperties>
</file>